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sldIdLst>
    <p:sldId id="256" r:id="rId2"/>
    <p:sldId id="261" r:id="rId3"/>
    <p:sldId id="257" r:id="rId4"/>
    <p:sldId id="262" r:id="rId5"/>
    <p:sldId id="258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0" r:id="rId16"/>
    <p:sldId id="271" r:id="rId17"/>
    <p:sldId id="269" r:id="rId18"/>
    <p:sldId id="272" r:id="rId19"/>
    <p:sldId id="274" r:id="rId20"/>
    <p:sldId id="273" r:id="rId21"/>
    <p:sldId id="27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31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9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04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30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58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74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997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961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70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4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62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8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5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7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95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62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74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8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6291" y="1226127"/>
            <a:ext cx="9050481" cy="188870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Machine learning approach in the analysis of </a:t>
            </a:r>
            <a:br>
              <a:rPr lang="en-US" sz="2800" dirty="0" smtClean="0"/>
            </a:br>
            <a:r>
              <a:rPr lang="en-US" sz="2800" dirty="0" smtClean="0"/>
              <a:t>consumer complaints on insurance companies</a:t>
            </a:r>
            <a:br>
              <a:rPr lang="en-US" sz="2800" dirty="0" smtClean="0"/>
            </a:br>
            <a:r>
              <a:rPr lang="en-US" sz="2800" dirty="0" smtClean="0"/>
              <a:t>in the state of Texas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0494" y="3946105"/>
            <a:ext cx="2980314" cy="1301304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sz="2600" dirty="0" smtClean="0"/>
              <a:t>Lenin Kamma</a:t>
            </a:r>
          </a:p>
          <a:p>
            <a:r>
              <a:rPr lang="en-US" sz="2600" dirty="0" smtClean="0"/>
              <a:t>Bellevue University</a:t>
            </a:r>
          </a:p>
          <a:p>
            <a:r>
              <a:rPr lang="en-US" sz="2600" dirty="0" smtClean="0"/>
              <a:t>Professor: Catie Williams</a:t>
            </a:r>
            <a:endParaRPr lang="en-US" sz="26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35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7682343" cy="566113"/>
          </a:xfrm>
        </p:spPr>
        <p:txBody>
          <a:bodyPr>
            <a:noAutofit/>
          </a:bodyPr>
          <a:lstStyle/>
          <a:p>
            <a:r>
              <a:rPr lang="en-US" sz="3600" dirty="0" smtClean="0"/>
              <a:t>Most complaints are against BCBS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82" y="1548246"/>
            <a:ext cx="10827327" cy="465512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628" y="961351"/>
            <a:ext cx="8077199" cy="566113"/>
          </a:xfrm>
        </p:spPr>
        <p:txBody>
          <a:bodyPr>
            <a:noAutofit/>
          </a:bodyPr>
          <a:lstStyle/>
          <a:p>
            <a:r>
              <a:rPr lang="en-US" sz="3600" dirty="0" smtClean="0"/>
              <a:t>Unsatisfactory settlement is the top reason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20982"/>
            <a:ext cx="9414163" cy="4197926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5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833262" cy="976361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SE Texas </a:t>
            </a:r>
            <a:r>
              <a:rPr lang="en-US" sz="3600" dirty="0"/>
              <a:t>c</a:t>
            </a:r>
            <a:r>
              <a:rPr lang="en-US" sz="3600" dirty="0" smtClean="0"/>
              <a:t>onsumers filed the highest no. of complaints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1905607"/>
            <a:ext cx="9833263" cy="4401676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47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2000+ complaints were resolved in 100 days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1995055"/>
            <a:ext cx="8431790" cy="4054907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8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9796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 Majority complaints in SE Texas were under one cluster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2599252"/>
            <a:ext cx="9601196" cy="3318936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2556932"/>
            <a:ext cx="10013012" cy="340357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51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97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Parallel Coordinate Plot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4" y="1675101"/>
            <a:ext cx="10991850" cy="450532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8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Results-1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Most of the complaints were in Automobile and Accident &amp; Health Category</a:t>
            </a:r>
          </a:p>
          <a:p>
            <a:endParaRPr lang="en-US" dirty="0" smtClean="0"/>
          </a:p>
          <a:p>
            <a:r>
              <a:rPr lang="en-US" dirty="0" smtClean="0"/>
              <a:t>Consumers in North Central &amp; NE Texas filed more auto and home Complaints</a:t>
            </a:r>
          </a:p>
          <a:p>
            <a:endParaRPr lang="en-US" dirty="0" smtClean="0"/>
          </a:p>
          <a:p>
            <a:r>
              <a:rPr lang="en-US" dirty="0" smtClean="0"/>
              <a:t>The average resolution time for Automobile complaints was 110 days</a:t>
            </a:r>
          </a:p>
          <a:p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0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31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3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Results-2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Claims were settled in 1600+ cases</a:t>
            </a:r>
          </a:p>
          <a:p>
            <a:endParaRPr lang="en-US" dirty="0" smtClean="0"/>
          </a:p>
          <a:p>
            <a:r>
              <a:rPr lang="en-US" dirty="0" smtClean="0"/>
              <a:t>Customers received additional money in more than 3600 cases</a:t>
            </a:r>
          </a:p>
          <a:p>
            <a:endParaRPr lang="en-US" dirty="0" smtClean="0"/>
          </a:p>
          <a:p>
            <a:r>
              <a:rPr lang="en-US" dirty="0" smtClean="0"/>
              <a:t>In 2 cases overpaid claims recouped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48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979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 Results-3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resolution time was 600 days</a:t>
            </a:r>
          </a:p>
          <a:p>
            <a:endParaRPr lang="en-US" dirty="0" smtClean="0"/>
          </a:p>
          <a:p>
            <a:r>
              <a:rPr lang="en-US" dirty="0" smtClean="0"/>
              <a:t>The BCBS received most complaints followed by the UnitedHealth care</a:t>
            </a:r>
          </a:p>
          <a:p>
            <a:endParaRPr lang="en-US" dirty="0" smtClean="0"/>
          </a:p>
          <a:p>
            <a:r>
              <a:rPr lang="en-US" dirty="0" smtClean="0"/>
              <a:t>Claims handling is the 2</a:t>
            </a:r>
            <a:r>
              <a:rPr lang="en-US" baseline="30000" dirty="0" smtClean="0"/>
              <a:t>nd</a:t>
            </a:r>
            <a:r>
              <a:rPr lang="en-US" dirty="0" smtClean="0"/>
              <a:t> most reason for filing complaints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3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Conclusions-1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Insurance </a:t>
            </a:r>
            <a:r>
              <a:rPr lang="en-US" dirty="0"/>
              <a:t>companies need to work on the contract language to set clear expectations for the </a:t>
            </a:r>
            <a:r>
              <a:rPr lang="en-US" dirty="0" smtClean="0"/>
              <a:t>customers</a:t>
            </a:r>
          </a:p>
          <a:p>
            <a:r>
              <a:rPr lang="en-US" dirty="0" smtClean="0"/>
              <a:t>Insurance </a:t>
            </a:r>
            <a:r>
              <a:rPr lang="en-US" dirty="0"/>
              <a:t>companies need to improve customer service as it still accounts for 12% of </a:t>
            </a:r>
            <a:r>
              <a:rPr lang="en-US" dirty="0" smtClean="0"/>
              <a:t>complaints</a:t>
            </a:r>
          </a:p>
          <a:p>
            <a:r>
              <a:rPr lang="en-US" dirty="0" smtClean="0"/>
              <a:t>There </a:t>
            </a:r>
            <a:r>
              <a:rPr lang="en-US" dirty="0"/>
              <a:t>is a clear distinction between how consumers are filing complaints in different zones of Texas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4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Business Problem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300000"/>
              </a:lnSpc>
            </a:pPr>
            <a:r>
              <a:rPr lang="en-US" dirty="0" smtClean="0"/>
              <a:t>Many Consumers are not satisfied </a:t>
            </a:r>
            <a:r>
              <a:rPr lang="en-US" dirty="0" smtClean="0"/>
              <a:t>with how their insurance claims are handled</a:t>
            </a:r>
            <a:endParaRPr lang="en-US" dirty="0" smtClean="0"/>
          </a:p>
          <a:p>
            <a:pPr>
              <a:lnSpc>
                <a:spcPct val="300000"/>
              </a:lnSpc>
            </a:pPr>
            <a:r>
              <a:rPr lang="en-US" dirty="0" smtClean="0"/>
              <a:t>Consumer </a:t>
            </a:r>
            <a:r>
              <a:rPr lang="en-US" dirty="0" smtClean="0"/>
              <a:t>complaints </a:t>
            </a:r>
            <a:r>
              <a:rPr lang="en-US" dirty="0" smtClean="0"/>
              <a:t>on insurance often </a:t>
            </a:r>
            <a:r>
              <a:rPr lang="en-US" dirty="0"/>
              <a:t>take a </a:t>
            </a:r>
            <a:r>
              <a:rPr lang="en-US" dirty="0" smtClean="0"/>
              <a:t>long time </a:t>
            </a:r>
            <a:r>
              <a:rPr lang="en-US" dirty="0"/>
              <a:t>to </a:t>
            </a:r>
            <a:r>
              <a:rPr lang="en-US" dirty="0" smtClean="0"/>
              <a:t>resolve</a:t>
            </a:r>
          </a:p>
          <a:p>
            <a:pPr marL="0" indent="0">
              <a:lnSpc>
                <a:spcPct val="300000"/>
              </a:lnSpc>
              <a:buNone/>
            </a:pPr>
            <a:endParaRPr lang="en-US" dirty="0"/>
          </a:p>
          <a:p>
            <a:pPr>
              <a:lnSpc>
                <a:spcPct val="300000"/>
              </a:lnSpc>
            </a:pPr>
            <a:endParaRPr lang="en-US" dirty="0" smtClean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64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Conclusions-2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Good news is that consumer </a:t>
            </a:r>
            <a:r>
              <a:rPr lang="en-US" dirty="0"/>
              <a:t>complaints are in the </a:t>
            </a:r>
            <a:r>
              <a:rPr lang="en-US" dirty="0" smtClean="0"/>
              <a:t>decline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Insurance </a:t>
            </a:r>
            <a:r>
              <a:rPr lang="en-US" dirty="0"/>
              <a:t>companies need to pay attention to the </a:t>
            </a:r>
            <a:r>
              <a:rPr lang="en-US" dirty="0" smtClean="0"/>
              <a:t>complaint resolution time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Customers were </a:t>
            </a:r>
            <a:r>
              <a:rPr lang="en-US" dirty="0"/>
              <a:t>not satisfied with </a:t>
            </a:r>
            <a:r>
              <a:rPr lang="en-US" dirty="0" smtClean="0"/>
              <a:t>the claim handling and settlement process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Customers were getting </a:t>
            </a:r>
            <a:r>
              <a:rPr lang="en-US" dirty="0"/>
              <a:t>paid additional money in the majority of the complaints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49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</a:t>
            </a:r>
            <a:r>
              <a:rPr lang="en-US" sz="3200" dirty="0" smtClean="0"/>
              <a:t>Conclusions-3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No correlation found between the input variables and resolution time.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All complaints were separated into two different clusters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0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3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297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Acknowledgements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</a:p>
          <a:p>
            <a:pPr lvl="1"/>
            <a:r>
              <a:rPr lang="en-US" dirty="0" smtClean="0"/>
              <a:t> Professor Catie Williams for Feedback</a:t>
            </a:r>
          </a:p>
          <a:p>
            <a:pPr lvl="1"/>
            <a:r>
              <a:rPr lang="en-US" dirty="0" smtClean="0"/>
              <a:t> Classmates for their reviews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21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Source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1" y="2867891"/>
            <a:ext cx="9166657" cy="258733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Insurance complaints </a:t>
            </a:r>
            <a:r>
              <a:rPr lang="en-US" dirty="0" smtClean="0"/>
              <a:t>data from Texas Department of Insurance (TDI) 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Data extracted for years 2018 and 2019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3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6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Research goal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1" y="2867891"/>
            <a:ext cx="9166657" cy="258733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Analyze consumer </a:t>
            </a:r>
            <a:r>
              <a:rPr lang="en-US" dirty="0" smtClean="0"/>
              <a:t>complaints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Provide valuable actionable insights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Improve complaint resolution strategy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7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08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Total 12406 records </a:t>
            </a:r>
          </a:p>
          <a:p>
            <a:endParaRPr lang="en-US" dirty="0"/>
          </a:p>
          <a:p>
            <a:r>
              <a:rPr lang="en-US" dirty="0" smtClean="0"/>
              <a:t> Extracted 11 different features</a:t>
            </a:r>
          </a:p>
          <a:p>
            <a:endParaRPr lang="en-US" dirty="0"/>
          </a:p>
          <a:p>
            <a:r>
              <a:rPr lang="en-US" dirty="0" smtClean="0"/>
              <a:t> Many categorical features </a:t>
            </a:r>
          </a:p>
          <a:p>
            <a:pPr lvl="1"/>
            <a:r>
              <a:rPr lang="en-US" dirty="0" smtClean="0"/>
              <a:t>Ex: ( Reason for complaint,  Location of complaint,  Subject of complaint)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0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419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Analysis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982" y="2410690"/>
            <a:ext cx="9275616" cy="34497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US" sz="3800" dirty="0" smtClean="0"/>
              <a:t> </a:t>
            </a:r>
            <a:r>
              <a:rPr lang="en-US" sz="3100" dirty="0" smtClean="0"/>
              <a:t>Removed duplicates</a:t>
            </a:r>
          </a:p>
          <a:p>
            <a:pPr>
              <a:lnSpc>
                <a:spcPct val="120000"/>
              </a:lnSpc>
            </a:pPr>
            <a:endParaRPr lang="en-US" sz="3100" dirty="0"/>
          </a:p>
          <a:p>
            <a:pPr>
              <a:lnSpc>
                <a:spcPct val="120000"/>
              </a:lnSpc>
            </a:pPr>
            <a:r>
              <a:rPr lang="en-US" sz="3100" dirty="0" smtClean="0"/>
              <a:t> Encoding </a:t>
            </a:r>
            <a:r>
              <a:rPr lang="en-US" sz="3100" dirty="0" smtClean="0"/>
              <a:t>to </a:t>
            </a:r>
            <a:r>
              <a:rPr lang="en-US" sz="3100" dirty="0" smtClean="0"/>
              <a:t>convert categorical features</a:t>
            </a:r>
          </a:p>
          <a:p>
            <a:pPr>
              <a:lnSpc>
                <a:spcPct val="120000"/>
              </a:lnSpc>
            </a:pPr>
            <a:endParaRPr lang="en-US" sz="3100" dirty="0" smtClean="0"/>
          </a:p>
          <a:p>
            <a:pPr>
              <a:lnSpc>
                <a:spcPct val="120000"/>
              </a:lnSpc>
            </a:pPr>
            <a:r>
              <a:rPr lang="en-US" sz="3100" dirty="0" smtClean="0"/>
              <a:t>Derived </a:t>
            </a:r>
            <a:r>
              <a:rPr lang="en-US" sz="3100" dirty="0"/>
              <a:t>resolution period from complaint open and close dates</a:t>
            </a:r>
          </a:p>
          <a:p>
            <a:endParaRPr lang="en-US" sz="3800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33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Methods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600" dirty="0" smtClean="0"/>
              <a:t>Exploratory data analysis techniques</a:t>
            </a:r>
          </a:p>
          <a:p>
            <a:pPr>
              <a:lnSpc>
                <a:spcPct val="200000"/>
              </a:lnSpc>
            </a:pPr>
            <a:r>
              <a:rPr lang="en-US" sz="2600" dirty="0" smtClean="0"/>
              <a:t>Histograms, </a:t>
            </a:r>
            <a:r>
              <a:rPr lang="en-US" sz="2600" dirty="0" smtClean="0"/>
              <a:t>bar </a:t>
            </a:r>
            <a:r>
              <a:rPr lang="en-US" sz="2600" dirty="0" smtClean="0"/>
              <a:t>charts and bubble charts</a:t>
            </a:r>
          </a:p>
          <a:p>
            <a:pPr>
              <a:lnSpc>
                <a:spcPct val="200000"/>
              </a:lnSpc>
            </a:pPr>
            <a:r>
              <a:rPr lang="en-US" sz="2600" dirty="0" smtClean="0"/>
              <a:t>K-Modes clustering technique</a:t>
            </a:r>
          </a:p>
          <a:p>
            <a:pPr>
              <a:lnSpc>
                <a:spcPct val="200000"/>
              </a:lnSpc>
            </a:pPr>
            <a:r>
              <a:rPr lang="en-US" sz="2600" dirty="0" smtClean="0"/>
              <a:t>Multivariable regression </a:t>
            </a:r>
            <a:r>
              <a:rPr lang="en-US" sz="2600" dirty="0"/>
              <a:t>a</a:t>
            </a:r>
            <a:r>
              <a:rPr lang="en-US" sz="2600" dirty="0" smtClean="0"/>
              <a:t>nalysis</a:t>
            </a: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42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7682343" cy="566113"/>
          </a:xfrm>
        </p:spPr>
        <p:txBody>
          <a:bodyPr>
            <a:noAutofit/>
          </a:bodyPr>
          <a:lstStyle/>
          <a:p>
            <a:r>
              <a:rPr lang="en-US" sz="3600" dirty="0" smtClean="0"/>
              <a:t>Complaints are on </a:t>
            </a:r>
            <a:r>
              <a:rPr lang="en-US" sz="3600" dirty="0" smtClean="0"/>
              <a:t>the decline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600" dirty="0" smtClean="0"/>
              <a:t>Exploratory data analysis techniques</a:t>
            </a:r>
          </a:p>
          <a:p>
            <a:pPr>
              <a:lnSpc>
                <a:spcPct val="200000"/>
              </a:lnSpc>
            </a:pPr>
            <a:r>
              <a:rPr lang="en-US" sz="2600" dirty="0" smtClean="0"/>
              <a:t>Histograms, Bar charts and bubble charts</a:t>
            </a:r>
          </a:p>
          <a:p>
            <a:pPr>
              <a:lnSpc>
                <a:spcPct val="200000"/>
              </a:lnSpc>
            </a:pPr>
            <a:r>
              <a:rPr lang="en-US" sz="2600" dirty="0" smtClean="0"/>
              <a:t>K-Modes clustering technique</a:t>
            </a:r>
          </a:p>
          <a:p>
            <a:pPr>
              <a:lnSpc>
                <a:spcPct val="200000"/>
              </a:lnSpc>
            </a:pPr>
            <a:r>
              <a:rPr lang="en-US" sz="2600" dirty="0" smtClean="0"/>
              <a:t>Multivariable regression </a:t>
            </a:r>
            <a:r>
              <a:rPr lang="en-US" sz="2600" dirty="0"/>
              <a:t>a</a:t>
            </a:r>
            <a:r>
              <a:rPr lang="en-US" sz="2600" dirty="0" smtClean="0"/>
              <a:t>nalysis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005445"/>
            <a:ext cx="10344150" cy="3870424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14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719" y="992523"/>
            <a:ext cx="7682343" cy="566113"/>
          </a:xfrm>
        </p:spPr>
        <p:txBody>
          <a:bodyPr>
            <a:noAutofit/>
          </a:bodyPr>
          <a:lstStyle/>
          <a:p>
            <a:r>
              <a:rPr lang="en-US" sz="3600" dirty="0" smtClean="0"/>
              <a:t>Accident </a:t>
            </a:r>
            <a:r>
              <a:rPr lang="en-US" sz="3600" dirty="0" smtClean="0"/>
              <a:t>&amp; Health </a:t>
            </a:r>
            <a:r>
              <a:rPr lang="en-US" sz="3600" dirty="0" smtClean="0"/>
              <a:t>category </a:t>
            </a:r>
            <a:r>
              <a:rPr lang="en-US" sz="3600" dirty="0" smtClean="0"/>
              <a:t>tops </a:t>
            </a:r>
            <a:r>
              <a:rPr lang="en-US" sz="3600" dirty="0" smtClean="0"/>
              <a:t>the list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66" y="1756065"/>
            <a:ext cx="9652170" cy="3958936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7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4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</TotalTime>
  <Words>436</Words>
  <Application>Microsoft Office PowerPoint</Application>
  <PresentationFormat>Widescreen</PresentationFormat>
  <Paragraphs>92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Garamond</vt:lpstr>
      <vt:lpstr>Organic</vt:lpstr>
      <vt:lpstr>A Machine learning approach in the analysis of  consumer complaints on insurance companies in the state of Texas</vt:lpstr>
      <vt:lpstr>Business Problem</vt:lpstr>
      <vt:lpstr>Data Source</vt:lpstr>
      <vt:lpstr>Research goal</vt:lpstr>
      <vt:lpstr>Data Features</vt:lpstr>
      <vt:lpstr>Data Analysis </vt:lpstr>
      <vt:lpstr>Methods</vt:lpstr>
      <vt:lpstr>Complaints are on the decline</vt:lpstr>
      <vt:lpstr>Accident &amp; Health category tops the list</vt:lpstr>
      <vt:lpstr>Most complaints are against BCBS</vt:lpstr>
      <vt:lpstr>Unsatisfactory settlement is the top reason</vt:lpstr>
      <vt:lpstr>SE Texas consumers filed the highest no. of complaints</vt:lpstr>
      <vt:lpstr> 2000+ complaints were resolved in 100 days</vt:lpstr>
      <vt:lpstr> Majority complaints in SE Texas were under one cluster</vt:lpstr>
      <vt:lpstr>Parallel Coordinate Plot</vt:lpstr>
      <vt:lpstr> Results-1</vt:lpstr>
      <vt:lpstr> Results-2</vt:lpstr>
      <vt:lpstr> Results-3</vt:lpstr>
      <vt:lpstr> Conclusions-1</vt:lpstr>
      <vt:lpstr> Conclusions-2</vt:lpstr>
      <vt:lpstr> Conclusions-3</vt:lpstr>
      <vt:lpstr> 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Machine learning approach in the analysis of Texas consumer complaints</dc:title>
  <dc:creator>Microsoft account</dc:creator>
  <cp:lastModifiedBy>Microsoft account</cp:lastModifiedBy>
  <cp:revision>47</cp:revision>
  <dcterms:created xsi:type="dcterms:W3CDTF">2020-09-26T15:04:43Z</dcterms:created>
  <dcterms:modified xsi:type="dcterms:W3CDTF">2020-09-28T00:13:30Z</dcterms:modified>
</cp:coreProperties>
</file>